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91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31ED2-005A-4620-86A4-84C66C96DE8C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BD3D7-BC07-4EB3-BACB-821993BCA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936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AFF5CF-1011-410D-BB9A-4766FB04D3E7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9605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82CD65-0BA6-3894-F89E-5A896C6AAD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D800FF24-A57A-D6F8-6F66-2D5819386F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E8DA26F6-3B53-E1D2-6C2D-F3D5217426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C102D36-1AA6-9D12-3CE8-D61AA47DEB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AFF5CF-1011-410D-BB9A-4766FB04D3E7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765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19F7CA-C29B-BCB5-22E4-D752B6B27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8A4CC30-570F-A238-2F2C-FA3397CE0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CAB28F-535C-C9D4-6CF9-FF9B47D1E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2485-38B6-4CC1-9756-F6F75471B8B8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FC2EF9-0DF0-0BB4-5410-F20068826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6C1275-05FA-B486-593C-1E8CB922D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099-6D53-4617-8244-C0CE5AA75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534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407FDF-C5FE-354B-3130-22F7E2DA4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0C45B18-E949-348E-F1A4-3A9A025D4E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7FC790-855C-E50D-7BE1-FC46B31BB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2485-38B6-4CC1-9756-F6F75471B8B8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17D062-5F1D-6B04-658E-7008C66DB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535C9-C140-0FA0-3F46-11BBB5896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099-6D53-4617-8244-C0CE5AA75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95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050DC80-E6BB-7043-9E60-578568A38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40C2292-8FC1-A19F-3B5E-D23C100088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93B746-E403-5FFF-7BAE-EA60C9761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2485-38B6-4CC1-9756-F6F75471B8B8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DE6520-D57D-81EA-578E-D5BC7A3F7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94A1C5-B4B9-45C9-DE22-63AE79CE0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099-6D53-4617-8244-C0CE5AA75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72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09F63108-8D73-3631-52A0-65E62C6DCB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3E78E6A-B37B-43ED-8AC4-A6082F974827}" type="datetimeFigureOut">
              <a:rPr lang="ja-JP" altLang="en-US"/>
              <a:pPr>
                <a:defRPr/>
              </a:pPr>
              <a:t>2025/4/11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AE372BA3-FD51-A487-7B87-4452E2188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847E8305-FFC3-4A02-9719-C4AD26B18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1E27EA-4AB6-446A-95D7-BBC695B08E7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8984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912800-9A8A-F268-AE10-44C32918E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374916-68D0-359D-FCC3-D9C6E9946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5D4252-BF8C-E927-BC3D-D16EAB6FB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2485-38B6-4CC1-9756-F6F75471B8B8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E7BE40-1FB5-18B3-8917-F929BF4BF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60F2F0-C20B-0632-28C7-FA94E86EB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099-6D53-4617-8244-C0CE5AA75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14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AFC3BC-866D-A4B0-2E19-5B76EB751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19D11E8-BC04-0B5D-62FF-59600F939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8003F1-9DBC-3EED-DB94-345C3BC0D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2485-38B6-4CC1-9756-F6F75471B8B8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0E660D-6FE0-7BE8-CED3-C926AE0E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1C77AB-FCCC-6C8C-6198-5DDD601B5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099-6D53-4617-8244-C0CE5AA75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349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891BF8-2DDD-109E-F13A-267EB6E0B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D4EBA6-CFE0-49E7-460F-C5DF25BC4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8091B26-9E32-6347-92BE-3947D7E60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384494-A3D7-F3B8-8DD1-D61878258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2485-38B6-4CC1-9756-F6F75471B8B8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796211-CC6A-C97B-FA9C-16FA770D5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89C61E3-9813-EA70-3AB2-DF9E1B73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099-6D53-4617-8244-C0CE5AA75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525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C8127A-32B0-1EE7-B7D7-B2A152AAE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40C1A0-853E-D56E-9112-19A0142D0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6523C0B-27B7-C557-FD51-B4CE88F05F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7999C40-9A09-4FEE-3B79-0902ED1AE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1E5213F-50E2-4650-2C5B-67A8710B31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4F36E47-FAAA-45AB-A539-F23D2223E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2485-38B6-4CC1-9756-F6F75471B8B8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B103329-A0AE-01D7-EE4F-B1680DB71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4BE432-DB06-89E4-7FCB-CA43B2512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099-6D53-4617-8244-C0CE5AA75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33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805F3C-5002-6C55-E9F6-2AC96BE36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6957AB0-6722-AB4C-4A42-B8FED41A0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2485-38B6-4CC1-9756-F6F75471B8B8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14729B3-532F-A0DD-2137-AE0FB7F8E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CE86E78-B638-C3C5-90EF-12C68EA9C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099-6D53-4617-8244-C0CE5AA75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77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DE18A63-05F2-F169-322C-AC8142E1F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2485-38B6-4CC1-9756-F6F75471B8B8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B6AE633-B805-21C5-B7D0-6DB229FFA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FC9FFAF-022F-6E86-BAF4-419CC930B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099-6D53-4617-8244-C0CE5AA75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373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AB7C84-3966-356A-7DC8-B6BAB8024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6B9A4F-169C-3A41-749B-508436364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C04BC6-0B0A-8005-0FAB-7A00717C17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33CB99-2E7D-1FB3-1D7D-3ABF20A4F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2485-38B6-4CC1-9756-F6F75471B8B8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FFD0BB-14D9-E762-C949-222A29C2A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EEB37A-1A65-9DB1-5EF2-B729A176E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099-6D53-4617-8244-C0CE5AA75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011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00A871-B878-7BB6-F046-3CEAD73AD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7C5ADF3-F9D6-EB5D-1ED3-27329A7C3F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8FE55C9-87C7-0930-C06D-1C297FE53C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A36AF4-2233-B288-BF4B-68B62A00A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92485-38B6-4CC1-9756-F6F75471B8B8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ED3221-66AA-1D34-573B-22ED18342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2169147-B133-17AA-0C06-82453D64B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E1099-6D53-4617-8244-C0CE5AA75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92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6E97A58-07AD-19D0-1FB6-061BC6957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A4CA6C-AB7F-C8BB-1518-2A9D4EBF7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DFF823-3A27-CBE2-1566-BBB64889A3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592485-38B6-4CC1-9756-F6F75471B8B8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E4D71E-5942-F15F-2493-C220E0446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FB605F-3144-FA24-D3F6-8BED20085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BE1099-6D53-4617-8244-C0CE5AA75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887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2">
            <a:extLst>
              <a:ext uri="{FF2B5EF4-FFF2-40B4-BE49-F238E27FC236}">
                <a16:creationId xmlns:a16="http://schemas.microsoft.com/office/drawing/2014/main" id="{18CC97D8-F93F-4B48-037A-4666C75F1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452" y="3559515"/>
            <a:ext cx="9036050" cy="197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buFontTx/>
              <a:buNone/>
            </a:pPr>
            <a:r>
              <a:rPr kumimoji="0" lang="en-US" altLang="ja-JP" sz="3600" dirty="0">
                <a:latin typeface="Arial" charset="0"/>
                <a:ea typeface="HGPｺﾞｼｯｸE" pitchFamily="50" charset="-128"/>
              </a:rPr>
              <a:t>The </a:t>
            </a:r>
            <a:r>
              <a:rPr kumimoji="0" lang="en-US" altLang="ja-JP" sz="3600" dirty="0">
                <a:latin typeface="Arial" charset="0"/>
                <a:ea typeface="Arial Unicode MS" panose="020B0604020202020204"/>
              </a:rPr>
              <a:t>first</a:t>
            </a:r>
            <a:r>
              <a:rPr kumimoji="0" lang="en-US" altLang="ja-JP" sz="3600" dirty="0">
                <a:latin typeface="Arial" charset="0"/>
                <a:ea typeface="HGPｺﾞｼｯｸE" pitchFamily="50" charset="-128"/>
              </a:rPr>
              <a:t> presenter has no conflict of </a:t>
            </a:r>
          </a:p>
          <a:p>
            <a:pPr algn="ctr">
              <a:buFontTx/>
              <a:buNone/>
            </a:pPr>
            <a:r>
              <a:rPr kumimoji="0" lang="en-US" altLang="ja-JP" sz="3600" dirty="0">
                <a:latin typeface="Arial" charset="0"/>
                <a:ea typeface="HGPｺﾞｼｯｸE" pitchFamily="50" charset="-128"/>
              </a:rPr>
              <a:t>interest to disclose with respect </a:t>
            </a:r>
          </a:p>
          <a:p>
            <a:pPr algn="ctr">
              <a:buFontTx/>
              <a:buNone/>
            </a:pPr>
            <a:r>
              <a:rPr kumimoji="0" lang="en-US" altLang="ja-JP" sz="3600" dirty="0">
                <a:latin typeface="Arial" charset="0"/>
                <a:ea typeface="HGPｺﾞｼｯｸE" pitchFamily="50" charset="-128"/>
              </a:rPr>
              <a:t>to this presentation.</a:t>
            </a:r>
            <a:endParaRPr kumimoji="0" lang="en-US" altLang="ja-JP" sz="2000" dirty="0">
              <a:latin typeface="Arial" charset="0"/>
              <a:ea typeface="HGPｺﾞｼｯｸE" pitchFamily="50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7278B58-0779-9891-9E6F-A85F56686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452" y="2667229"/>
            <a:ext cx="8453884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COI Disclosure</a:t>
            </a:r>
            <a:endParaRPr kumimoji="0" lang="en-US" altLang="ja-JP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HGP創英角ｺﾞｼｯｸUB" pitchFamily="50" charset="-128"/>
              <a:cs typeface="Arial" panose="020B0604020202020204" pitchFamily="34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481C840-805B-AF1E-0D7A-E9CD2DE12A4B}"/>
              </a:ext>
            </a:extLst>
          </p:cNvPr>
          <p:cNvSpPr txBox="1"/>
          <p:nvPr/>
        </p:nvSpPr>
        <p:spPr>
          <a:xfrm>
            <a:off x="5930547" y="214559"/>
            <a:ext cx="5747546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ja-JP" sz="1600" dirty="0">
                <a:ea typeface="Arial Unicode MS" panose="020B0604020202020204"/>
              </a:rPr>
              <a:t>Example of COI disclosure format at oral presentation</a:t>
            </a:r>
          </a:p>
          <a:p>
            <a:r>
              <a:rPr lang="en-US" altLang="ja-JP" sz="1600" dirty="0">
                <a:ea typeface="Arial Unicode MS" panose="020B0604020202020204"/>
              </a:rPr>
              <a:t>Use this format if no COI exists during the past 3 years </a:t>
            </a:r>
          </a:p>
          <a:p>
            <a:r>
              <a:rPr lang="en-US" altLang="ja-JP" sz="1600" dirty="0">
                <a:ea typeface="Arial Unicode MS" panose="020B0604020202020204"/>
              </a:rPr>
              <a:t>(please delete this note when you use in the presentation)</a:t>
            </a:r>
            <a:endParaRPr lang="ja-JP" altLang="en-US" sz="1600" dirty="0">
              <a:ea typeface="Arial Unicode MS" panose="020B0604020202020204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6320A61-B0D2-6931-4F50-9145683BD643}"/>
              </a:ext>
            </a:extLst>
          </p:cNvPr>
          <p:cNvSpPr txBox="1"/>
          <p:nvPr/>
        </p:nvSpPr>
        <p:spPr>
          <a:xfrm>
            <a:off x="641498" y="399229"/>
            <a:ext cx="6097772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>
                <a:ea typeface="Arial Unicode MS" panose="020B0604020202020204"/>
              </a:rPr>
              <a:t>Title: </a:t>
            </a:r>
            <a:endParaRPr lang="en-US" altLang="ja-JP" sz="3200" dirty="0">
              <a:ea typeface="Arial Unicode MS" panose="020B0604020202020204"/>
            </a:endParaRPr>
          </a:p>
          <a:p>
            <a:r>
              <a:rPr lang="ja-JP" altLang="en-US" sz="3200" dirty="0">
                <a:ea typeface="Arial Unicode MS" panose="020B0604020202020204"/>
              </a:rPr>
              <a:t>Affiliation: </a:t>
            </a:r>
            <a:endParaRPr lang="en-US" altLang="ja-JP" sz="3200" dirty="0">
              <a:ea typeface="Arial Unicode MS" panose="020B0604020202020204"/>
            </a:endParaRPr>
          </a:p>
          <a:p>
            <a:r>
              <a:rPr lang="ja-JP" altLang="en-US" sz="3200" dirty="0">
                <a:ea typeface="Arial Unicode MS" panose="020B0604020202020204"/>
              </a:rPr>
              <a:t>Names: </a:t>
            </a:r>
            <a:endParaRPr lang="en-US" altLang="ja-JP" sz="3200" dirty="0">
              <a:ea typeface="Arial Unicode MS" panose="020B0604020202020204"/>
            </a:endParaRPr>
          </a:p>
          <a:p>
            <a:endParaRPr lang="ja-JP" altLang="en-US" dirty="0">
              <a:ea typeface="Arial Unicode MS" panose="020B060402020202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363171-EEEE-590E-8C14-51D686E249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2">
            <a:extLst>
              <a:ext uri="{FF2B5EF4-FFF2-40B4-BE49-F238E27FC236}">
                <a16:creationId xmlns:a16="http://schemas.microsoft.com/office/drawing/2014/main" id="{76B5C3B1-4301-E6C6-82FB-2D882811D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826" y="2306189"/>
            <a:ext cx="1078360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dirty="0">
                <a:latin typeface="Arial" charset="0"/>
                <a:ea typeface="Arial Unicode MS" panose="020B0604020202020204"/>
              </a:rPr>
              <a:t>The first presenter discloses the following COI with respect to this presentation</a:t>
            </a:r>
            <a:r>
              <a:rPr lang="en-US" altLang="ja-JP" sz="2400" dirty="0">
                <a:latin typeface="Yu Gothic UI Semibold" panose="020B0700000000000000" pitchFamily="50" charset="-128"/>
                <a:ea typeface="Arial Unicode MS" panose="020B0604020202020204"/>
              </a:rPr>
              <a:t>.</a:t>
            </a:r>
          </a:p>
          <a:p>
            <a:pPr algn="ctr">
              <a:buFontTx/>
              <a:buNone/>
            </a:pPr>
            <a:endParaRPr kumimoji="0" lang="en-US" altLang="ja-JP" sz="2000" dirty="0">
              <a:latin typeface="Arial" charset="0"/>
              <a:ea typeface="HGPｺﾞｼｯｸE" pitchFamily="50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25E05A4-B7A9-B008-53E9-87BE7C13C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5689" y="1552126"/>
            <a:ext cx="8453884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COI Disclosure</a:t>
            </a:r>
            <a:endParaRPr kumimoji="0" lang="en-US" altLang="ja-JP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HGP創英角ｺﾞｼｯｸUB" pitchFamily="50" charset="-128"/>
              <a:cs typeface="Arial" panose="020B0604020202020204" pitchFamily="34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5EB4BCC-0D5B-45B6-8759-F0F11D372A71}"/>
              </a:ext>
            </a:extLst>
          </p:cNvPr>
          <p:cNvSpPr txBox="1"/>
          <p:nvPr/>
        </p:nvSpPr>
        <p:spPr>
          <a:xfrm>
            <a:off x="5645966" y="145447"/>
            <a:ext cx="6498913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ja-JP" sz="1600" dirty="0">
                <a:ea typeface="Arial Unicode MS" panose="020B0604020202020204"/>
              </a:rPr>
              <a:t>Example of COI disclosure format at oral presentation</a:t>
            </a:r>
          </a:p>
          <a:p>
            <a:r>
              <a:rPr lang="en-US" altLang="ja-JP" sz="1600" dirty="0">
                <a:ea typeface="Arial Unicode MS" panose="020B0604020202020204"/>
              </a:rPr>
              <a:t>Use this format if you have a COI within the last three years</a:t>
            </a:r>
          </a:p>
          <a:p>
            <a:r>
              <a:rPr lang="en-US" altLang="ja-JP" sz="1600" dirty="0">
                <a:ea typeface="Arial Unicode MS" panose="020B0604020202020204"/>
              </a:rPr>
              <a:t>(please delete this note when you use in the presentation)</a:t>
            </a:r>
            <a:endParaRPr lang="ja-JP" altLang="en-US" sz="1600" dirty="0">
              <a:ea typeface="Arial Unicode MS" panose="020B0604020202020204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A068E5-24B6-5EC4-EEA8-1E41160E0846}"/>
              </a:ext>
            </a:extLst>
          </p:cNvPr>
          <p:cNvSpPr txBox="1"/>
          <p:nvPr/>
        </p:nvSpPr>
        <p:spPr>
          <a:xfrm>
            <a:off x="440827" y="251765"/>
            <a:ext cx="6097772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>
                <a:ea typeface="Arial Unicode MS" panose="020B0604020202020204"/>
              </a:rPr>
              <a:t>Title: </a:t>
            </a:r>
            <a:endParaRPr lang="en-US" altLang="ja-JP" sz="3200" dirty="0">
              <a:ea typeface="Arial Unicode MS" panose="020B0604020202020204"/>
            </a:endParaRPr>
          </a:p>
          <a:p>
            <a:r>
              <a:rPr lang="ja-JP" altLang="en-US" sz="3200" dirty="0">
                <a:ea typeface="Arial Unicode MS" panose="020B0604020202020204"/>
              </a:rPr>
              <a:t>Affiliation: </a:t>
            </a:r>
            <a:endParaRPr lang="en-US" altLang="ja-JP" sz="3200" dirty="0">
              <a:ea typeface="Arial Unicode MS" panose="020B0604020202020204"/>
            </a:endParaRPr>
          </a:p>
          <a:p>
            <a:r>
              <a:rPr lang="ja-JP" altLang="en-US" sz="3200" dirty="0">
                <a:ea typeface="Arial Unicode MS" panose="020B0604020202020204"/>
              </a:rPr>
              <a:t>Names: </a:t>
            </a:r>
            <a:endParaRPr lang="en-US" altLang="ja-JP" sz="3200" dirty="0">
              <a:ea typeface="Arial Unicode MS" panose="020B0604020202020204"/>
            </a:endParaRPr>
          </a:p>
          <a:p>
            <a:endParaRPr lang="ja-JP" altLang="en-US" dirty="0">
              <a:ea typeface="Arial Unicode MS" panose="020B0604020202020204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A37AF2E-9AFE-12CF-BF34-B5DCB91B5E4F}"/>
              </a:ext>
            </a:extLst>
          </p:cNvPr>
          <p:cNvSpPr txBox="1"/>
          <p:nvPr/>
        </p:nvSpPr>
        <p:spPr>
          <a:xfrm>
            <a:off x="556010" y="2721687"/>
            <a:ext cx="10553239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① </a:t>
            </a:r>
            <a:r>
              <a:rPr lang="en-US" altLang="ja-JP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Consultation fees</a:t>
            </a:r>
            <a:r>
              <a:rPr lang="ja-JP" altLang="en-US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：</a:t>
            </a:r>
            <a:endParaRPr lang="en-US" altLang="ja-JP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② </a:t>
            </a:r>
            <a:r>
              <a:rPr lang="en-US" altLang="ja-JP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Stock ownership/profit</a:t>
            </a:r>
            <a:r>
              <a:rPr lang="ja-JP" altLang="en-US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：</a:t>
            </a:r>
            <a:r>
              <a:rPr lang="en-US" altLang="ja-JP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</a:t>
            </a:r>
            <a:endParaRPr lang="ja-JP" altLang="en-US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③ </a:t>
            </a:r>
            <a:r>
              <a:rPr lang="en-US" altLang="ja-JP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Patent royalties</a:t>
            </a:r>
            <a:r>
              <a:rPr lang="ja-JP" altLang="en-US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：</a:t>
            </a:r>
            <a:r>
              <a:rPr lang="en-US" altLang="ja-JP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endParaRPr lang="ja-JP" altLang="en-US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④ </a:t>
            </a:r>
            <a:r>
              <a:rPr lang="en-US" altLang="ja-JP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Lecture fees</a:t>
            </a:r>
            <a:r>
              <a:rPr lang="ja-JP" altLang="en-US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：</a:t>
            </a:r>
            <a:r>
              <a:rPr lang="en-US" altLang="ja-JP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endParaRPr lang="ja-JP" altLang="en-US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⑤ </a:t>
            </a:r>
            <a:r>
              <a:rPr lang="en-US" altLang="ja-JP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Manuscript fees</a:t>
            </a:r>
            <a:r>
              <a:rPr lang="ja-JP" altLang="en-US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：</a:t>
            </a:r>
            <a:r>
              <a:rPr lang="en-US" altLang="ja-JP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endParaRPr lang="ja-JP" altLang="en-US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⑥ </a:t>
            </a:r>
            <a:r>
              <a:rPr lang="en-US" altLang="ja-JP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Research funds</a:t>
            </a:r>
            <a:r>
              <a:rPr lang="ja-JP" altLang="en-US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：</a:t>
            </a:r>
            <a:r>
              <a:rPr lang="en-US" altLang="ja-JP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</a:t>
            </a:r>
            <a:endParaRPr lang="ja-JP" altLang="en-US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⑦ </a:t>
            </a:r>
            <a:r>
              <a:rPr lang="en-US" altLang="ja-JP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Scholarship grant</a:t>
            </a:r>
            <a:r>
              <a:rPr lang="ja-JP" altLang="en-US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：</a:t>
            </a:r>
            <a:r>
              <a:rPr lang="en-US" altLang="ja-JP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</a:t>
            </a:r>
            <a:endParaRPr lang="ja-JP" altLang="en-US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⑧ </a:t>
            </a:r>
            <a:r>
              <a:rPr lang="en-US" altLang="ja-JP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Endowed chair</a:t>
            </a:r>
            <a:r>
              <a:rPr lang="ja-JP" altLang="en-US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：</a:t>
            </a:r>
            <a:r>
              <a:rPr lang="en-US" altLang="ja-JP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⑨ </a:t>
            </a:r>
            <a:r>
              <a:rPr lang="en-US" altLang="ja-JP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Gifts</a:t>
            </a:r>
            <a:r>
              <a:rPr lang="ja-JP" altLang="en-US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：</a:t>
            </a:r>
            <a:r>
              <a:rPr lang="en-US" altLang="ja-JP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                 </a:t>
            </a:r>
            <a:r>
              <a:rPr lang="en-US" altLang="ja-JP" sz="2400" dirty="0">
                <a:highlight>
                  <a:srgbClr val="00FF00"/>
                </a:highlight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List only items for which there are details to be disclosed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       </a:t>
            </a:r>
            <a:endParaRPr lang="ja-JP" altLang="en-US" sz="2400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5750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181</Words>
  <Application>Microsoft Office PowerPoint</Application>
  <PresentationFormat>ワイド画面</PresentationFormat>
  <Paragraphs>33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Arial Unicode MS</vt:lpstr>
      <vt:lpstr>Yu Gothic UI Semibold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副島　美貴子</dc:creator>
  <dcterms:created xsi:type="dcterms:W3CDTF">2025-04-11T00:18:45Z</dcterms:created>
  <dcterms:modified xsi:type="dcterms:W3CDTF">2025-04-11T02:26:26Z</dcterms:modified>
</cp:coreProperties>
</file>